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lef Bold" panose="020B0604020202020204" charset="-79"/>
      <p:regular r:id="rId17"/>
    </p:embeddedFont>
    <p:embeddedFont>
      <p:font typeface="Anton" pitchFamily="2" charset="0"/>
      <p:regular r:id="rId18"/>
    </p:embeddedFont>
    <p:embeddedFont>
      <p:font typeface="Courier PS" panose="020B0604020202020204" charset="0"/>
      <p:regular r:id="rId19"/>
    </p:embeddedFont>
    <p:embeddedFont>
      <p:font typeface="Poppins" panose="00000500000000000000" pitchFamily="2" charset="0"/>
      <p:regular r:id="rId20"/>
    </p:embeddedFont>
    <p:embeddedFont>
      <p:font typeface="Quattrocento" panose="02020502030000000404" pitchFamily="18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חמד מחאמיד" userId="e8a822fb-e40b-43dc-ad08-5eb603f88c02" providerId="ADAL" clId="{457EAAD3-FEC6-4E64-A086-07BC4843560A}"/>
    <pc:docChg chg="modSld">
      <pc:chgData name="אחמד מחאמיד" userId="e8a822fb-e40b-43dc-ad08-5eb603f88c02" providerId="ADAL" clId="{457EAAD3-FEC6-4E64-A086-07BC4843560A}" dt="2024-06-02T20:12:30.079" v="0" actId="14100"/>
      <pc:docMkLst>
        <pc:docMk/>
      </pc:docMkLst>
      <pc:sldChg chg="modSp mod">
        <pc:chgData name="אחמד מחאמיד" userId="e8a822fb-e40b-43dc-ad08-5eb603f88c02" providerId="ADAL" clId="{457EAAD3-FEC6-4E64-A086-07BC4843560A}" dt="2024-06-02T20:12:30.079" v="0" actId="14100"/>
        <pc:sldMkLst>
          <pc:docMk/>
          <pc:sldMk cId="0" sldId="256"/>
        </pc:sldMkLst>
        <pc:spChg chg="mod">
          <ac:chgData name="אחמד מחאמיד" userId="e8a822fb-e40b-43dc-ad08-5eb603f88c02" providerId="ADAL" clId="{457EAAD3-FEC6-4E64-A086-07BC4843560A}" dt="2024-06-02T20:12:30.079" v="0" actId="14100"/>
          <ac:spMkLst>
            <pc:docMk/>
            <pc:sldMk cId="0" sldId="256"/>
            <ac:spMk id="1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3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3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0200" y="7803604"/>
            <a:ext cx="4932342" cy="3245396"/>
            <a:chOff x="0" y="0"/>
            <a:chExt cx="1422380" cy="9359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2380" cy="935902"/>
            </a:xfrm>
            <a:custGeom>
              <a:avLst/>
              <a:gdLst/>
              <a:ahLst/>
              <a:cxnLst/>
              <a:rect l="l" t="t" r="r" b="b"/>
              <a:pathLst>
                <a:path w="1422380" h="935902">
                  <a:moveTo>
                    <a:pt x="0" y="0"/>
                  </a:moveTo>
                  <a:lnTo>
                    <a:pt x="1422380" y="0"/>
                  </a:lnTo>
                  <a:lnTo>
                    <a:pt x="1422380" y="935902"/>
                  </a:lnTo>
                  <a:lnTo>
                    <a:pt x="0" y="935902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422380" cy="1002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0200" y="2826534"/>
            <a:ext cx="4932342" cy="6599768"/>
            <a:chOff x="0" y="0"/>
            <a:chExt cx="6576456" cy="879969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5425" b="5425"/>
            <a:stretch>
              <a:fillRect/>
            </a:stretch>
          </p:blipFill>
          <p:spPr>
            <a:xfrm>
              <a:off x="0" y="0"/>
              <a:ext cx="6576456" cy="879969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7418639" y="-221824"/>
            <a:ext cx="1050414" cy="3048359"/>
            <a:chOff x="0" y="0"/>
            <a:chExt cx="302917" cy="8790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2917" cy="879081"/>
            </a:xfrm>
            <a:custGeom>
              <a:avLst/>
              <a:gdLst/>
              <a:ahLst/>
              <a:cxnLst/>
              <a:rect l="l" t="t" r="r" b="b"/>
              <a:pathLst>
                <a:path w="302917" h="879081">
                  <a:moveTo>
                    <a:pt x="0" y="0"/>
                  </a:moveTo>
                  <a:lnTo>
                    <a:pt x="302917" y="0"/>
                  </a:lnTo>
                  <a:lnTo>
                    <a:pt x="302917" y="879081"/>
                  </a:lnTo>
                  <a:lnTo>
                    <a:pt x="0" y="879081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302917" cy="945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5400000" flipV="1">
            <a:off x="10222375" y="11128008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0" y="954655"/>
                </a:moveTo>
                <a:lnTo>
                  <a:pt x="15442943" y="954655"/>
                </a:lnTo>
                <a:lnTo>
                  <a:pt x="15442943" y="0"/>
                </a:lnTo>
                <a:lnTo>
                  <a:pt x="0" y="0"/>
                </a:lnTo>
                <a:lnTo>
                  <a:pt x="0" y="954655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 rot="5400000" flipV="1">
            <a:off x="-7389174" y="-1785213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0" y="954655"/>
                </a:moveTo>
                <a:lnTo>
                  <a:pt x="15442943" y="954655"/>
                </a:lnTo>
                <a:lnTo>
                  <a:pt x="15442943" y="0"/>
                </a:lnTo>
                <a:lnTo>
                  <a:pt x="0" y="0"/>
                </a:lnTo>
                <a:lnTo>
                  <a:pt x="0" y="954655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>
            <a:off x="2435814" y="9550127"/>
            <a:ext cx="4487252" cy="51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oppins"/>
              </a:rPr>
              <a:t>www.fithub.com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42129" y="1858893"/>
            <a:ext cx="6426875" cy="1060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31"/>
              </a:lnSpc>
              <a:spcBef>
                <a:spcPct val="0"/>
              </a:spcBef>
            </a:pPr>
            <a:r>
              <a:rPr lang="en-US" sz="5879">
                <a:solidFill>
                  <a:srgbClr val="FFFFFF"/>
                </a:solidFill>
                <a:latin typeface="Poppins"/>
              </a:rPr>
              <a:t>Capstone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93547" y="5826165"/>
            <a:ext cx="9059527" cy="816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6"/>
              </a:lnSpc>
              <a:spcBef>
                <a:spcPct val="0"/>
              </a:spcBef>
            </a:pPr>
            <a:r>
              <a:rPr lang="en-US" sz="4590">
                <a:solidFill>
                  <a:srgbClr val="FCFC04"/>
                </a:solidFill>
                <a:latin typeface="Poppins"/>
              </a:rPr>
              <a:t>Author</a:t>
            </a:r>
            <a:r>
              <a:rPr lang="en-US" sz="4590">
                <a:solidFill>
                  <a:srgbClr val="FFFFFF"/>
                </a:solidFill>
                <a:latin typeface="Poppins"/>
              </a:rPr>
              <a:t>: Ahmed Mahamid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53400" y="7151651"/>
            <a:ext cx="7997405" cy="780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24"/>
              </a:lnSpc>
              <a:spcBef>
                <a:spcPct val="0"/>
              </a:spcBef>
            </a:pPr>
            <a:r>
              <a:rPr lang="en-US" sz="4589" dirty="0">
                <a:solidFill>
                  <a:srgbClr val="FCFC04"/>
                </a:solidFill>
                <a:latin typeface="Poppins"/>
              </a:rPr>
              <a:t>Supervisor</a:t>
            </a:r>
            <a:r>
              <a:rPr lang="en-US" sz="4589" dirty="0">
                <a:solidFill>
                  <a:srgbClr val="FFFFFF"/>
                </a:solidFill>
                <a:latin typeface="Poppins"/>
              </a:rPr>
              <a:t>: </a:t>
            </a:r>
            <a:r>
              <a:rPr lang="en-US" sz="4589" dirty="0" err="1">
                <a:solidFill>
                  <a:srgbClr val="FFFFFF"/>
                </a:solidFill>
                <a:latin typeface="Poppins"/>
              </a:rPr>
              <a:t>Prof.Zeev</a:t>
            </a:r>
            <a:r>
              <a:rPr lang="en-US" sz="4589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4589" dirty="0" err="1">
                <a:solidFill>
                  <a:srgbClr val="FFFFFF"/>
                </a:solidFill>
                <a:latin typeface="Poppins"/>
              </a:rPr>
              <a:t>Barzily</a:t>
            </a:r>
            <a:endParaRPr lang="en-US" sz="4589" dirty="0">
              <a:solidFill>
                <a:srgbClr val="FFFFFF"/>
              </a:solidFill>
              <a:latin typeface="Poppin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-812035" y="265697"/>
            <a:ext cx="4824470" cy="1878228"/>
            <a:chOff x="0" y="0"/>
            <a:chExt cx="1270642" cy="49467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70642" cy="494677"/>
            </a:xfrm>
            <a:custGeom>
              <a:avLst/>
              <a:gdLst/>
              <a:ahLst/>
              <a:cxnLst/>
              <a:rect l="l" t="t" r="r" b="b"/>
              <a:pathLst>
                <a:path w="1270642" h="494677">
                  <a:moveTo>
                    <a:pt x="0" y="0"/>
                  </a:moveTo>
                  <a:lnTo>
                    <a:pt x="1270642" y="0"/>
                  </a:lnTo>
                  <a:lnTo>
                    <a:pt x="1270642" y="494677"/>
                  </a:lnTo>
                  <a:lnTo>
                    <a:pt x="0" y="494677"/>
                  </a:lnTo>
                  <a:close/>
                </a:path>
              </a:pathLst>
            </a:custGeom>
            <a:solidFill>
              <a:srgbClr val="FCFC0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1270642" cy="561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95250" y="572923"/>
            <a:ext cx="3869815" cy="1282826"/>
          </a:xfrm>
          <a:custGeom>
            <a:avLst/>
            <a:gdLst/>
            <a:ahLst/>
            <a:cxnLst/>
            <a:rect l="l" t="t" r="r" b="b"/>
            <a:pathLst>
              <a:path w="3869815" h="1282826">
                <a:moveTo>
                  <a:pt x="0" y="0"/>
                </a:moveTo>
                <a:lnTo>
                  <a:pt x="3869815" y="0"/>
                </a:lnTo>
                <a:lnTo>
                  <a:pt x="3869815" y="1282827"/>
                </a:lnTo>
                <a:lnTo>
                  <a:pt x="0" y="1282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0" name="AutoShape 20"/>
          <p:cNvSpPr/>
          <p:nvPr/>
        </p:nvSpPr>
        <p:spPr>
          <a:xfrm>
            <a:off x="14764966" y="9846656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21" name="TextBox 21"/>
          <p:cNvSpPr txBox="1"/>
          <p:nvPr/>
        </p:nvSpPr>
        <p:spPr>
          <a:xfrm>
            <a:off x="15898525" y="9638710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AutoShape 5"/>
          <p:cNvSpPr/>
          <p:nvPr/>
        </p:nvSpPr>
        <p:spPr>
          <a:xfrm>
            <a:off x="-9259641" y="2768803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9346358" y="1180965"/>
            <a:ext cx="8298148" cy="8691486"/>
          </a:xfrm>
          <a:custGeom>
            <a:avLst/>
            <a:gdLst/>
            <a:ahLst/>
            <a:cxnLst/>
            <a:rect l="l" t="t" r="r" b="b"/>
            <a:pathLst>
              <a:path w="8298148" h="8691486">
                <a:moveTo>
                  <a:pt x="0" y="0"/>
                </a:moveTo>
                <a:lnTo>
                  <a:pt x="8298149" y="0"/>
                </a:lnTo>
                <a:lnTo>
                  <a:pt x="8298149" y="8691485"/>
                </a:lnTo>
                <a:lnTo>
                  <a:pt x="0" y="86914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TextBox 8"/>
          <p:cNvSpPr txBox="1"/>
          <p:nvPr/>
        </p:nvSpPr>
        <p:spPr>
          <a:xfrm>
            <a:off x="289047" y="1642210"/>
            <a:ext cx="7730562" cy="1117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1"/>
              </a:lnSpc>
            </a:pPr>
            <a:r>
              <a:rPr lang="en-US" sz="7340">
                <a:solidFill>
                  <a:srgbClr val="FFFFFF"/>
                </a:solidFill>
                <a:latin typeface="Anton"/>
              </a:rPr>
              <a:t>VERIFICATION-TESTING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0315" y="3362488"/>
            <a:ext cx="4962638" cy="513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2"/>
              </a:lnSpc>
            </a:pPr>
            <a:r>
              <a:rPr lang="en-US" sz="4022">
                <a:solidFill>
                  <a:srgbClr val="FCFC04"/>
                </a:solidFill>
                <a:latin typeface="Anton"/>
              </a:rPr>
              <a:t>UNIT TESTING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5601850" y="10023246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>
            <a:off x="16735408" y="9815300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AutoShape 5"/>
          <p:cNvSpPr/>
          <p:nvPr/>
        </p:nvSpPr>
        <p:spPr>
          <a:xfrm>
            <a:off x="-9259641" y="2768803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8783854" y="1411849"/>
            <a:ext cx="8936236" cy="7846451"/>
          </a:xfrm>
          <a:custGeom>
            <a:avLst/>
            <a:gdLst/>
            <a:ahLst/>
            <a:cxnLst/>
            <a:rect l="l" t="t" r="r" b="b"/>
            <a:pathLst>
              <a:path w="8936236" h="7846451">
                <a:moveTo>
                  <a:pt x="0" y="0"/>
                </a:moveTo>
                <a:lnTo>
                  <a:pt x="8936236" y="0"/>
                </a:lnTo>
                <a:lnTo>
                  <a:pt x="8936236" y="7846451"/>
                </a:lnTo>
                <a:lnTo>
                  <a:pt x="0" y="78464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TextBox 8"/>
          <p:cNvSpPr txBox="1"/>
          <p:nvPr/>
        </p:nvSpPr>
        <p:spPr>
          <a:xfrm>
            <a:off x="289047" y="1642210"/>
            <a:ext cx="7730562" cy="1117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1"/>
              </a:lnSpc>
            </a:pPr>
            <a:r>
              <a:rPr lang="en-US" sz="7340">
                <a:solidFill>
                  <a:srgbClr val="FFFFFF"/>
                </a:solidFill>
                <a:latin typeface="Anton"/>
              </a:rPr>
              <a:t>VERIFICATION-TESTING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5470" y="3431961"/>
            <a:ext cx="4962638" cy="998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2"/>
              </a:lnSpc>
            </a:pPr>
            <a:r>
              <a:rPr lang="en-US" sz="4022">
                <a:solidFill>
                  <a:srgbClr val="FCFC04"/>
                </a:solidFill>
                <a:latin typeface="Anton"/>
              </a:rPr>
              <a:t>MANUAL TESTING</a:t>
            </a:r>
          </a:p>
          <a:p>
            <a:pPr algn="l">
              <a:lnSpc>
                <a:spcPts val="3862"/>
              </a:lnSpc>
            </a:pPr>
            <a:endParaRPr lang="en-US" sz="4022">
              <a:solidFill>
                <a:srgbClr val="FCFC04"/>
              </a:solidFill>
              <a:latin typeface="Anton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15677433" y="9668540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>
            <a:off x="16810992" y="9460594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AutoShape 5"/>
          <p:cNvSpPr/>
          <p:nvPr/>
        </p:nvSpPr>
        <p:spPr>
          <a:xfrm>
            <a:off x="15216643" y="9406839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6" name="AutoShape 6"/>
          <p:cNvSpPr/>
          <p:nvPr/>
        </p:nvSpPr>
        <p:spPr>
          <a:xfrm>
            <a:off x="-9259641" y="4344416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9012983" y="1752780"/>
            <a:ext cx="8246317" cy="6655538"/>
          </a:xfrm>
          <a:custGeom>
            <a:avLst/>
            <a:gdLst/>
            <a:ahLst/>
            <a:cxnLst/>
            <a:rect l="l" t="t" r="r" b="b"/>
            <a:pathLst>
              <a:path w="8246317" h="6655538">
                <a:moveTo>
                  <a:pt x="0" y="0"/>
                </a:moveTo>
                <a:lnTo>
                  <a:pt x="8246317" y="0"/>
                </a:lnTo>
                <a:lnTo>
                  <a:pt x="8246317" y="6655537"/>
                </a:lnTo>
                <a:lnTo>
                  <a:pt x="0" y="6655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TextBox 9"/>
          <p:cNvSpPr txBox="1"/>
          <p:nvPr/>
        </p:nvSpPr>
        <p:spPr>
          <a:xfrm>
            <a:off x="289047" y="1752780"/>
            <a:ext cx="8854953" cy="224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1"/>
              </a:lnSpc>
            </a:pPr>
            <a:r>
              <a:rPr lang="en-US" sz="7340">
                <a:solidFill>
                  <a:srgbClr val="FFFFFF"/>
                </a:solidFill>
                <a:latin typeface="Anton"/>
              </a:rPr>
              <a:t>FUNCTIONAL REQUIREMENTS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50202" y="9198892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AutoShape 5"/>
          <p:cNvSpPr/>
          <p:nvPr/>
        </p:nvSpPr>
        <p:spPr>
          <a:xfrm>
            <a:off x="15216643" y="9406839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6" name="AutoShape 6"/>
          <p:cNvSpPr/>
          <p:nvPr/>
        </p:nvSpPr>
        <p:spPr>
          <a:xfrm>
            <a:off x="-9259641" y="4344416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544970" y="1330507"/>
            <a:ext cx="8714330" cy="7476039"/>
          </a:xfrm>
          <a:custGeom>
            <a:avLst/>
            <a:gdLst/>
            <a:ahLst/>
            <a:cxnLst/>
            <a:rect l="l" t="t" r="r" b="b"/>
            <a:pathLst>
              <a:path w="8714330" h="7476039">
                <a:moveTo>
                  <a:pt x="0" y="0"/>
                </a:moveTo>
                <a:lnTo>
                  <a:pt x="8714330" y="0"/>
                </a:lnTo>
                <a:lnTo>
                  <a:pt x="8714330" y="7476039"/>
                </a:lnTo>
                <a:lnTo>
                  <a:pt x="0" y="74760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TextBox 9"/>
          <p:cNvSpPr txBox="1"/>
          <p:nvPr/>
        </p:nvSpPr>
        <p:spPr>
          <a:xfrm>
            <a:off x="289047" y="1752780"/>
            <a:ext cx="8854953" cy="224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1"/>
              </a:lnSpc>
            </a:pPr>
            <a:r>
              <a:rPr lang="en-US" sz="7340">
                <a:solidFill>
                  <a:srgbClr val="FFFFFF"/>
                </a:solidFill>
                <a:latin typeface="Anton"/>
              </a:rPr>
              <a:t>NON-FUNCTIONAL REQUIREMENTS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50202" y="9198892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AutoShape 5"/>
          <p:cNvSpPr/>
          <p:nvPr/>
        </p:nvSpPr>
        <p:spPr>
          <a:xfrm>
            <a:off x="15216643" y="9406839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6" name="AutoShape 6"/>
          <p:cNvSpPr/>
          <p:nvPr/>
        </p:nvSpPr>
        <p:spPr>
          <a:xfrm>
            <a:off x="-7696099" y="3423783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TextBox 8"/>
          <p:cNvSpPr txBox="1"/>
          <p:nvPr/>
        </p:nvSpPr>
        <p:spPr>
          <a:xfrm>
            <a:off x="289047" y="1752780"/>
            <a:ext cx="8854953" cy="1117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1"/>
              </a:lnSpc>
            </a:pPr>
            <a:r>
              <a:rPr lang="en-US" sz="7340">
                <a:solidFill>
                  <a:srgbClr val="FFFFFF"/>
                </a:solidFill>
                <a:latin typeface="Anton"/>
              </a:rPr>
              <a:t>PROCESS CHALLENGES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50202" y="9198892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14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3477" y="4182368"/>
            <a:ext cx="8482832" cy="416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 Requirement Gathering and Analysis.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 Planning the System.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Working Alone.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Testing.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76060" y="2734142"/>
            <a:ext cx="9102754" cy="20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15099">
                <a:solidFill>
                  <a:srgbClr val="FFFFFF"/>
                </a:solidFill>
                <a:latin typeface="Anton"/>
              </a:rPr>
              <a:t>THANK YOU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632652" y="2005147"/>
            <a:ext cx="4813664" cy="7361329"/>
            <a:chOff x="0" y="0"/>
            <a:chExt cx="6418219" cy="981510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925" r="925"/>
            <a:stretch>
              <a:fillRect/>
            </a:stretch>
          </p:blipFill>
          <p:spPr>
            <a:xfrm>
              <a:off x="0" y="0"/>
              <a:ext cx="6418219" cy="9815105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 rot="-5400000">
            <a:off x="10257953" y="6259666"/>
            <a:ext cx="2749398" cy="943685"/>
            <a:chOff x="0" y="0"/>
            <a:chExt cx="792867" cy="2721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92867" cy="272138"/>
            </a:xfrm>
            <a:custGeom>
              <a:avLst/>
              <a:gdLst/>
              <a:ahLst/>
              <a:cxnLst/>
              <a:rect l="l" t="t" r="r" b="b"/>
              <a:pathLst>
                <a:path w="792867" h="272138">
                  <a:moveTo>
                    <a:pt x="0" y="0"/>
                  </a:moveTo>
                  <a:lnTo>
                    <a:pt x="792867" y="0"/>
                  </a:lnTo>
                  <a:lnTo>
                    <a:pt x="792867" y="272138"/>
                  </a:lnTo>
                  <a:lnTo>
                    <a:pt x="0" y="272138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792867" cy="338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AutoShape 11"/>
          <p:cNvSpPr/>
          <p:nvPr/>
        </p:nvSpPr>
        <p:spPr>
          <a:xfrm>
            <a:off x="-6611178" y="4936223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grpSp>
        <p:nvGrpSpPr>
          <p:cNvPr id="12" name="Group 12"/>
          <p:cNvGrpSpPr/>
          <p:nvPr/>
        </p:nvGrpSpPr>
        <p:grpSpPr>
          <a:xfrm>
            <a:off x="287749" y="5545742"/>
            <a:ext cx="10418335" cy="2473725"/>
            <a:chOff x="0" y="0"/>
            <a:chExt cx="13891114" cy="32983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85725"/>
              <a:ext cx="13891114" cy="3007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71"/>
                </a:lnSpc>
                <a:spcBef>
                  <a:spcPct val="0"/>
                </a:spcBef>
              </a:pPr>
              <a:r>
                <a:rPr lang="en-US" sz="4337">
                  <a:solidFill>
                    <a:srgbClr val="B3CBB5"/>
                  </a:solidFill>
                  <a:latin typeface="Quattrocento"/>
                </a:rPr>
                <a:t>"Empower your sports club with our innovative management system—where efficiency meets excellence."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49134" y="2864250"/>
              <a:ext cx="12792846" cy="43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2"/>
                </a:lnSpc>
                <a:spcBef>
                  <a:spcPct val="0"/>
                </a:spcBef>
              </a:pPr>
              <a:r>
                <a:rPr lang="en-US" sz="1808" spc="200">
                  <a:solidFill>
                    <a:srgbClr val="FCFC04"/>
                  </a:solidFill>
                  <a:latin typeface="Courier PS"/>
                </a:rPr>
                <a:t>SETTING YOU UP FOR SUCCESS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271942" y="2003024"/>
              <a:ext cx="2579551" cy="915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8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5661956" y="9748595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17" name="TextBox 17"/>
          <p:cNvSpPr txBox="1"/>
          <p:nvPr/>
        </p:nvSpPr>
        <p:spPr>
          <a:xfrm>
            <a:off x="16795514" y="9540649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0200" y="7803604"/>
            <a:ext cx="4932342" cy="3245396"/>
            <a:chOff x="0" y="0"/>
            <a:chExt cx="1422380" cy="9359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2380" cy="935902"/>
            </a:xfrm>
            <a:custGeom>
              <a:avLst/>
              <a:gdLst/>
              <a:ahLst/>
              <a:cxnLst/>
              <a:rect l="l" t="t" r="r" b="b"/>
              <a:pathLst>
                <a:path w="1422380" h="935902">
                  <a:moveTo>
                    <a:pt x="0" y="0"/>
                  </a:moveTo>
                  <a:lnTo>
                    <a:pt x="1422380" y="0"/>
                  </a:lnTo>
                  <a:lnTo>
                    <a:pt x="1422380" y="935902"/>
                  </a:lnTo>
                  <a:lnTo>
                    <a:pt x="0" y="935902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422380" cy="1002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12035" y="265697"/>
            <a:ext cx="4824470" cy="1878228"/>
            <a:chOff x="0" y="0"/>
            <a:chExt cx="1270642" cy="494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0642" cy="494677"/>
            </a:xfrm>
            <a:custGeom>
              <a:avLst/>
              <a:gdLst/>
              <a:ahLst/>
              <a:cxnLst/>
              <a:rect l="l" t="t" r="r" b="b"/>
              <a:pathLst>
                <a:path w="1270642" h="494677">
                  <a:moveTo>
                    <a:pt x="0" y="0"/>
                  </a:moveTo>
                  <a:lnTo>
                    <a:pt x="1270642" y="0"/>
                  </a:lnTo>
                  <a:lnTo>
                    <a:pt x="1270642" y="494677"/>
                  </a:lnTo>
                  <a:lnTo>
                    <a:pt x="0" y="494677"/>
                  </a:lnTo>
                  <a:close/>
                </a:path>
              </a:pathLst>
            </a:custGeom>
            <a:solidFill>
              <a:srgbClr val="FCFC0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270642" cy="561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0200" y="2826534"/>
            <a:ext cx="4932342" cy="6599768"/>
            <a:chOff x="0" y="0"/>
            <a:chExt cx="6576456" cy="879969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35437" r="35437"/>
            <a:stretch>
              <a:fillRect/>
            </a:stretch>
          </p:blipFill>
          <p:spPr>
            <a:xfrm>
              <a:off x="0" y="0"/>
              <a:ext cx="6576456" cy="879969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3893845" y="-221824"/>
            <a:ext cx="3524794" cy="3048359"/>
            <a:chOff x="0" y="0"/>
            <a:chExt cx="4699725" cy="406447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l="11481" r="11481"/>
            <a:stretch>
              <a:fillRect/>
            </a:stretch>
          </p:blipFill>
          <p:spPr>
            <a:xfrm>
              <a:off x="0" y="0"/>
              <a:ext cx="4699725" cy="4064478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7418639" y="-221824"/>
            <a:ext cx="1050414" cy="3048359"/>
            <a:chOff x="0" y="0"/>
            <a:chExt cx="302917" cy="8790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2917" cy="879081"/>
            </a:xfrm>
            <a:custGeom>
              <a:avLst/>
              <a:gdLst/>
              <a:ahLst/>
              <a:cxnLst/>
              <a:rect l="l" t="t" r="r" b="b"/>
              <a:pathLst>
                <a:path w="302917" h="879081">
                  <a:moveTo>
                    <a:pt x="0" y="0"/>
                  </a:moveTo>
                  <a:lnTo>
                    <a:pt x="302917" y="0"/>
                  </a:lnTo>
                  <a:lnTo>
                    <a:pt x="302917" y="879081"/>
                  </a:lnTo>
                  <a:lnTo>
                    <a:pt x="0" y="879081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302917" cy="945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5400000" flipV="1">
            <a:off x="10222375" y="11128008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0" y="954655"/>
                </a:moveTo>
                <a:lnTo>
                  <a:pt x="15442943" y="954655"/>
                </a:lnTo>
                <a:lnTo>
                  <a:pt x="15442943" y="0"/>
                </a:lnTo>
                <a:lnTo>
                  <a:pt x="0" y="0"/>
                </a:lnTo>
                <a:lnTo>
                  <a:pt x="0" y="954655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6" name="Freeform 16"/>
          <p:cNvSpPr/>
          <p:nvPr/>
        </p:nvSpPr>
        <p:spPr>
          <a:xfrm rot="5400000" flipV="1">
            <a:off x="-7389174" y="-1785213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0" y="954655"/>
                </a:moveTo>
                <a:lnTo>
                  <a:pt x="15442943" y="954655"/>
                </a:lnTo>
                <a:lnTo>
                  <a:pt x="15442943" y="0"/>
                </a:lnTo>
                <a:lnTo>
                  <a:pt x="0" y="0"/>
                </a:lnTo>
                <a:lnTo>
                  <a:pt x="0" y="954655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7" name="Freeform 17"/>
          <p:cNvSpPr/>
          <p:nvPr/>
        </p:nvSpPr>
        <p:spPr>
          <a:xfrm>
            <a:off x="95250" y="572923"/>
            <a:ext cx="3869815" cy="1282826"/>
          </a:xfrm>
          <a:custGeom>
            <a:avLst/>
            <a:gdLst/>
            <a:ahLst/>
            <a:cxnLst/>
            <a:rect l="l" t="t" r="r" b="b"/>
            <a:pathLst>
              <a:path w="3869815" h="1282826">
                <a:moveTo>
                  <a:pt x="0" y="0"/>
                </a:moveTo>
                <a:lnTo>
                  <a:pt x="3869815" y="0"/>
                </a:lnTo>
                <a:lnTo>
                  <a:pt x="3869815" y="1282827"/>
                </a:lnTo>
                <a:lnTo>
                  <a:pt x="0" y="12828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18" name="Group 18"/>
          <p:cNvGrpSpPr/>
          <p:nvPr/>
        </p:nvGrpSpPr>
        <p:grpSpPr>
          <a:xfrm>
            <a:off x="1600200" y="2736330"/>
            <a:ext cx="4932342" cy="6689972"/>
            <a:chOff x="0" y="0"/>
            <a:chExt cx="6576456" cy="8919963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/>
            <a:srcRect t="4986" b="4986"/>
            <a:stretch>
              <a:fillRect/>
            </a:stretch>
          </p:blipFill>
          <p:spPr>
            <a:xfrm>
              <a:off x="0" y="0"/>
              <a:ext cx="6576456" cy="8919963"/>
            </a:xfrm>
            <a:prstGeom prst="rect">
              <a:avLst/>
            </a:prstGeom>
          </p:spPr>
        </p:pic>
      </p:grpSp>
      <p:sp>
        <p:nvSpPr>
          <p:cNvPr id="20" name="TextBox 20"/>
          <p:cNvSpPr txBox="1"/>
          <p:nvPr/>
        </p:nvSpPr>
        <p:spPr>
          <a:xfrm>
            <a:off x="8847727" y="4999078"/>
            <a:ext cx="11498107" cy="252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10"/>
              </a:lnSpc>
            </a:pPr>
            <a:r>
              <a:rPr lang="en-US" sz="18295">
                <a:solidFill>
                  <a:srgbClr val="FFFFFF"/>
                </a:solidFill>
                <a:latin typeface="Anton"/>
              </a:rPr>
              <a:t>FITHUB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59751" y="3788614"/>
            <a:ext cx="9468187" cy="60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  <a:spcBef>
                <a:spcPct val="0"/>
              </a:spcBef>
            </a:pPr>
            <a:r>
              <a:rPr lang="en-US" sz="3327" spc="1237">
                <a:solidFill>
                  <a:srgbClr val="FCFC04"/>
                </a:solidFill>
                <a:latin typeface="Poppins"/>
              </a:rPr>
              <a:t>Sport club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35814" y="9550127"/>
            <a:ext cx="4487252" cy="51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oppins"/>
              </a:rPr>
              <a:t>www.fithub.com</a:t>
            </a:r>
          </a:p>
        </p:txBody>
      </p:sp>
      <p:sp>
        <p:nvSpPr>
          <p:cNvPr id="23" name="AutoShape 23"/>
          <p:cNvSpPr/>
          <p:nvPr/>
        </p:nvSpPr>
        <p:spPr>
          <a:xfrm>
            <a:off x="14634914" y="9576254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24" name="TextBox 24"/>
          <p:cNvSpPr txBox="1"/>
          <p:nvPr/>
        </p:nvSpPr>
        <p:spPr>
          <a:xfrm>
            <a:off x="15768472" y="9368308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701657" y="2120734"/>
            <a:ext cx="4945502" cy="137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9000">
                <a:solidFill>
                  <a:srgbClr val="FFFFFF"/>
                </a:solidFill>
                <a:latin typeface="Anton"/>
              </a:rPr>
              <a:t>CONTENT</a:t>
            </a: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AutoShape 6"/>
          <p:cNvSpPr/>
          <p:nvPr/>
        </p:nvSpPr>
        <p:spPr>
          <a:xfrm>
            <a:off x="15216643" y="9409096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7" name="AutoShape 7"/>
          <p:cNvSpPr/>
          <p:nvPr/>
        </p:nvSpPr>
        <p:spPr>
          <a:xfrm>
            <a:off x="-9965231" y="3509479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TextBox 9"/>
          <p:cNvSpPr txBox="1"/>
          <p:nvPr/>
        </p:nvSpPr>
        <p:spPr>
          <a:xfrm>
            <a:off x="16350202" y="9201150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1077" y="4020443"/>
            <a:ext cx="11427594" cy="4975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9878" lvl="1" indent="-384939" algn="l">
              <a:lnSpc>
                <a:spcPts val="4992"/>
              </a:lnSpc>
              <a:buFont typeface="Arial"/>
              <a:buChar char="•"/>
            </a:pPr>
            <a:r>
              <a:rPr lang="en-US" sz="3565">
                <a:solidFill>
                  <a:srgbClr val="FFFFFF"/>
                </a:solidFill>
                <a:latin typeface="Alef Bold"/>
              </a:rPr>
              <a:t>Introduction</a:t>
            </a:r>
          </a:p>
          <a:p>
            <a:pPr marL="769878" lvl="1" indent="-384939" algn="l">
              <a:lnSpc>
                <a:spcPts val="4992"/>
              </a:lnSpc>
              <a:buFont typeface="Arial"/>
              <a:buChar char="•"/>
            </a:pPr>
            <a:r>
              <a:rPr lang="en-US" sz="3565">
                <a:solidFill>
                  <a:srgbClr val="FFFFFF"/>
                </a:solidFill>
                <a:latin typeface="Alef Bold"/>
              </a:rPr>
              <a:t>Problems</a:t>
            </a:r>
          </a:p>
          <a:p>
            <a:pPr marL="769878" lvl="1" indent="-384939" algn="l">
              <a:lnSpc>
                <a:spcPts val="4992"/>
              </a:lnSpc>
              <a:buFont typeface="Arial"/>
              <a:buChar char="•"/>
            </a:pPr>
            <a:r>
              <a:rPr lang="en-US" sz="3565">
                <a:solidFill>
                  <a:srgbClr val="FFFFFF"/>
                </a:solidFill>
                <a:latin typeface="Alef Bold"/>
              </a:rPr>
              <a:t>Solution</a:t>
            </a:r>
          </a:p>
          <a:p>
            <a:pPr marL="769878" lvl="1" indent="-384939" algn="l">
              <a:lnSpc>
                <a:spcPts val="4992"/>
              </a:lnSpc>
              <a:buFont typeface="Arial"/>
              <a:buChar char="•"/>
            </a:pPr>
            <a:r>
              <a:rPr lang="en-US" sz="3565">
                <a:solidFill>
                  <a:srgbClr val="FFFFFF"/>
                </a:solidFill>
                <a:latin typeface="Alef Bold"/>
              </a:rPr>
              <a:t>Features</a:t>
            </a:r>
          </a:p>
          <a:p>
            <a:pPr marL="769878" lvl="1" indent="-384939" algn="l">
              <a:lnSpc>
                <a:spcPts val="4992"/>
              </a:lnSpc>
              <a:buFont typeface="Arial"/>
              <a:buChar char="•"/>
            </a:pPr>
            <a:r>
              <a:rPr lang="en-US" sz="3565">
                <a:solidFill>
                  <a:srgbClr val="FFFFFF"/>
                </a:solidFill>
                <a:latin typeface="Alef Bold"/>
              </a:rPr>
              <a:t>Product</a:t>
            </a:r>
          </a:p>
          <a:p>
            <a:pPr marL="769878" lvl="1" indent="-384939" algn="l">
              <a:lnSpc>
                <a:spcPts val="4992"/>
              </a:lnSpc>
              <a:buFont typeface="Arial"/>
              <a:buChar char="•"/>
            </a:pPr>
            <a:r>
              <a:rPr lang="en-US" sz="3565">
                <a:solidFill>
                  <a:srgbClr val="FFFFFF"/>
                </a:solidFill>
                <a:latin typeface="Alef Bold"/>
              </a:rPr>
              <a:t>Verification</a:t>
            </a:r>
          </a:p>
          <a:p>
            <a:pPr marL="769878" lvl="1" indent="-384939" algn="l">
              <a:lnSpc>
                <a:spcPts val="4992"/>
              </a:lnSpc>
              <a:buFont typeface="Arial"/>
              <a:buChar char="•"/>
            </a:pPr>
            <a:r>
              <a:rPr lang="en-US" sz="3565">
                <a:solidFill>
                  <a:srgbClr val="FFFFFF"/>
                </a:solidFill>
                <a:latin typeface="Alef Bold"/>
              </a:rPr>
              <a:t>Requirements</a:t>
            </a:r>
          </a:p>
          <a:p>
            <a:pPr marL="769878" lvl="1" indent="-384939" algn="l">
              <a:lnSpc>
                <a:spcPts val="4992"/>
              </a:lnSpc>
              <a:buFont typeface="Arial"/>
              <a:buChar char="•"/>
            </a:pPr>
            <a:r>
              <a:rPr lang="en-US" sz="3565">
                <a:solidFill>
                  <a:srgbClr val="FFFFFF"/>
                </a:solidFill>
                <a:latin typeface="Alef Bold"/>
              </a:rPr>
              <a:t>Challenges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1562009" y="2436134"/>
            <a:ext cx="7854991" cy="124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9000">
                <a:solidFill>
                  <a:srgbClr val="FFFFFF"/>
                </a:solidFill>
                <a:latin typeface="Anton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3954" y="4220216"/>
            <a:ext cx="9615342" cy="3167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85"/>
              </a:lnSpc>
            </a:pPr>
            <a:r>
              <a:rPr lang="en-US" sz="2461">
                <a:solidFill>
                  <a:srgbClr val="FFFFFF"/>
                </a:solidFill>
                <a:latin typeface="Poppins"/>
              </a:rPr>
              <a:t>My sports club management system helps to manage club operations with its user-friendly platform. Members can easily register for courses and manage appointments, while instructors and administrators benefit from streamlined course and instructor management. Enhance your club experience with our all-in-one solution.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3538932" y="8912077"/>
            <a:ext cx="4932342" cy="3245396"/>
            <a:chOff x="0" y="0"/>
            <a:chExt cx="1422380" cy="9359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22380" cy="935902"/>
            </a:xfrm>
            <a:custGeom>
              <a:avLst/>
              <a:gdLst/>
              <a:ahLst/>
              <a:cxnLst/>
              <a:rect l="l" t="t" r="r" b="b"/>
              <a:pathLst>
                <a:path w="1422380" h="935902">
                  <a:moveTo>
                    <a:pt x="0" y="0"/>
                  </a:moveTo>
                  <a:lnTo>
                    <a:pt x="1422380" y="0"/>
                  </a:lnTo>
                  <a:lnTo>
                    <a:pt x="1422380" y="935902"/>
                  </a:lnTo>
                  <a:lnTo>
                    <a:pt x="0" y="935902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422380" cy="1002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9965" y="-593998"/>
            <a:ext cx="8271941" cy="7522710"/>
            <a:chOff x="0" y="0"/>
            <a:chExt cx="2385448" cy="21693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5448" cy="2169387"/>
            </a:xfrm>
            <a:custGeom>
              <a:avLst/>
              <a:gdLst/>
              <a:ahLst/>
              <a:cxnLst/>
              <a:rect l="l" t="t" r="r" b="b"/>
              <a:pathLst>
                <a:path w="2385448" h="2169387">
                  <a:moveTo>
                    <a:pt x="0" y="0"/>
                  </a:moveTo>
                  <a:lnTo>
                    <a:pt x="2385448" y="0"/>
                  </a:lnTo>
                  <a:lnTo>
                    <a:pt x="2385448" y="2169387"/>
                  </a:lnTo>
                  <a:lnTo>
                    <a:pt x="0" y="2169387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385448" cy="2236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15231" y="2312309"/>
            <a:ext cx="6744069" cy="5552605"/>
            <a:chOff x="0" y="0"/>
            <a:chExt cx="8992092" cy="740347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rcRect l="9514" r="9514"/>
            <a:stretch>
              <a:fillRect/>
            </a:stretch>
          </p:blipFill>
          <p:spPr>
            <a:xfrm>
              <a:off x="0" y="0"/>
              <a:ext cx="8992092" cy="7403474"/>
            </a:xfrm>
            <a:prstGeom prst="rect">
              <a:avLst/>
            </a:prstGeom>
          </p:spPr>
        </p:pic>
      </p:grpSp>
      <p:sp>
        <p:nvSpPr>
          <p:cNvPr id="13" name="Freeform 13"/>
          <p:cNvSpPr/>
          <p:nvPr/>
        </p:nvSpPr>
        <p:spPr>
          <a:xfrm rot="-10800000" flipH="1" flipV="1">
            <a:off x="4498962" y="9332345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6939494" y="8704114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04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5805935" y="8912060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16" name="AutoShape 16"/>
          <p:cNvSpPr/>
          <p:nvPr/>
        </p:nvSpPr>
        <p:spPr>
          <a:xfrm>
            <a:off x="-7112041" y="3979085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17" name="TextBox 17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701657" y="2120734"/>
            <a:ext cx="4945502" cy="137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9000">
                <a:solidFill>
                  <a:srgbClr val="FFFFFF"/>
                </a:solidFill>
                <a:latin typeface="Anton"/>
              </a:rPr>
              <a:t>PROBLEMS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825277" y="1481303"/>
            <a:ext cx="3045778" cy="8156741"/>
            <a:chOff x="0" y="0"/>
            <a:chExt cx="4061038" cy="1087565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37560" r="37560"/>
            <a:stretch>
              <a:fillRect/>
            </a:stretch>
          </p:blipFill>
          <p:spPr>
            <a:xfrm>
              <a:off x="0" y="0"/>
              <a:ext cx="4061038" cy="10875655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374826" y="4528261"/>
            <a:ext cx="873233" cy="880883"/>
            <a:chOff x="0" y="0"/>
            <a:chExt cx="251821" cy="2540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1821" cy="254028"/>
            </a:xfrm>
            <a:custGeom>
              <a:avLst/>
              <a:gdLst/>
              <a:ahLst/>
              <a:cxnLst/>
              <a:rect l="l" t="t" r="r" b="b"/>
              <a:pathLst>
                <a:path w="251821" h="254028">
                  <a:moveTo>
                    <a:pt x="0" y="0"/>
                  </a:moveTo>
                  <a:lnTo>
                    <a:pt x="251821" y="0"/>
                  </a:lnTo>
                  <a:lnTo>
                    <a:pt x="251821" y="254028"/>
                  </a:lnTo>
                  <a:lnTo>
                    <a:pt x="0" y="254028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251821" cy="320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74826" y="7613388"/>
            <a:ext cx="873233" cy="880883"/>
            <a:chOff x="0" y="0"/>
            <a:chExt cx="251821" cy="2540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1821" cy="254028"/>
            </a:xfrm>
            <a:custGeom>
              <a:avLst/>
              <a:gdLst/>
              <a:ahLst/>
              <a:cxnLst/>
              <a:rect l="l" t="t" r="r" b="b"/>
              <a:pathLst>
                <a:path w="251821" h="254028">
                  <a:moveTo>
                    <a:pt x="0" y="0"/>
                  </a:moveTo>
                  <a:lnTo>
                    <a:pt x="251821" y="0"/>
                  </a:lnTo>
                  <a:lnTo>
                    <a:pt x="251821" y="254028"/>
                  </a:lnTo>
                  <a:lnTo>
                    <a:pt x="0" y="254028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251821" cy="320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13091" y="4444383"/>
            <a:ext cx="7707815" cy="66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4"/>
              </a:lnSpc>
            </a:pPr>
            <a:r>
              <a:rPr lang="en-US" sz="2629">
                <a:solidFill>
                  <a:srgbClr val="FCFC04"/>
                </a:solidFill>
                <a:latin typeface="Anton"/>
              </a:rPr>
              <a:t>POOR COMMUNICATION WITH MEMBERS</a:t>
            </a:r>
          </a:p>
          <a:p>
            <a:pPr algn="just">
              <a:lnSpc>
                <a:spcPts val="2524"/>
              </a:lnSpc>
            </a:pPr>
            <a:r>
              <a:rPr lang="en-US" sz="2629">
                <a:solidFill>
                  <a:srgbClr val="FCFC04"/>
                </a:solidFill>
                <a:latin typeface="Anton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0988" y="7670538"/>
            <a:ext cx="4326562" cy="33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2623">
                <a:solidFill>
                  <a:srgbClr val="FCFC04"/>
                </a:solidFill>
                <a:latin typeface="Anton"/>
              </a:rPr>
              <a:t>DATA MANAGEMENT CHALLENGES:</a:t>
            </a:r>
          </a:p>
        </p:txBody>
      </p:sp>
      <p:sp>
        <p:nvSpPr>
          <p:cNvPr id="14" name="Freeform 14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5" name="AutoShape 15"/>
          <p:cNvSpPr/>
          <p:nvPr/>
        </p:nvSpPr>
        <p:spPr>
          <a:xfrm>
            <a:off x="-10214012" y="4013911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grpSp>
        <p:nvGrpSpPr>
          <p:cNvPr id="16" name="Group 16"/>
          <p:cNvGrpSpPr/>
          <p:nvPr/>
        </p:nvGrpSpPr>
        <p:grpSpPr>
          <a:xfrm>
            <a:off x="7914743" y="4449332"/>
            <a:ext cx="873233" cy="880883"/>
            <a:chOff x="0" y="0"/>
            <a:chExt cx="251821" cy="2540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1821" cy="254028"/>
            </a:xfrm>
            <a:custGeom>
              <a:avLst/>
              <a:gdLst/>
              <a:ahLst/>
              <a:cxnLst/>
              <a:rect l="l" t="t" r="r" b="b"/>
              <a:pathLst>
                <a:path w="251821" h="254028">
                  <a:moveTo>
                    <a:pt x="0" y="0"/>
                  </a:moveTo>
                  <a:lnTo>
                    <a:pt x="251821" y="0"/>
                  </a:lnTo>
                  <a:lnTo>
                    <a:pt x="251821" y="254028"/>
                  </a:lnTo>
                  <a:lnTo>
                    <a:pt x="0" y="254028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251821" cy="320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220906" y="4506482"/>
            <a:ext cx="4770883" cy="33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2623">
                <a:solidFill>
                  <a:srgbClr val="FCFC04"/>
                </a:solidFill>
                <a:latin typeface="Anton"/>
              </a:rPr>
              <a:t>LACK OF MARKETING OPPORTUNITIES: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105387" y="7613388"/>
            <a:ext cx="873233" cy="880883"/>
            <a:chOff x="0" y="0"/>
            <a:chExt cx="251821" cy="2540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51821" cy="254028"/>
            </a:xfrm>
            <a:custGeom>
              <a:avLst/>
              <a:gdLst/>
              <a:ahLst/>
              <a:cxnLst/>
              <a:rect l="l" t="t" r="r" b="b"/>
              <a:pathLst>
                <a:path w="251821" h="254028">
                  <a:moveTo>
                    <a:pt x="0" y="0"/>
                  </a:moveTo>
                  <a:lnTo>
                    <a:pt x="251821" y="0"/>
                  </a:lnTo>
                  <a:lnTo>
                    <a:pt x="251821" y="254028"/>
                  </a:lnTo>
                  <a:lnTo>
                    <a:pt x="0" y="254028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251821" cy="320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411550" y="7670538"/>
            <a:ext cx="4800321" cy="33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2623">
                <a:solidFill>
                  <a:srgbClr val="FCFC04"/>
                </a:solidFill>
                <a:latin typeface="Anton"/>
              </a:rPr>
              <a:t>POOR CUSTOMER SERVICE: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57504" y="5057930"/>
            <a:ext cx="5719064" cy="1231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3"/>
              </a:lnSpc>
            </a:pPr>
            <a:r>
              <a:rPr lang="en-US" sz="2366">
                <a:solidFill>
                  <a:srgbClr val="FFFFFF"/>
                </a:solidFill>
                <a:latin typeface="Alef Bold"/>
              </a:rPr>
              <a:t> Difficulty effectively communicating   with members, leading to decreased participation and member churn.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74551" y="8150549"/>
            <a:ext cx="4332999" cy="177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Difficulty tracking member data, such as contact information, payment details, and attendance records.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220906" y="5076825"/>
            <a:ext cx="4962638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 Difficulty reaching a new audience and attracting new members.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20906" y="8150549"/>
            <a:ext cx="4990965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Difficulty responding to member inquiries and providing technical support.</a:t>
            </a:r>
          </a:p>
        </p:txBody>
      </p:sp>
      <p:sp>
        <p:nvSpPr>
          <p:cNvPr id="28" name="AutoShape 28"/>
          <p:cNvSpPr/>
          <p:nvPr/>
        </p:nvSpPr>
        <p:spPr>
          <a:xfrm>
            <a:off x="15828399" y="9777719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29" name="TextBox 29"/>
          <p:cNvSpPr txBox="1"/>
          <p:nvPr/>
        </p:nvSpPr>
        <p:spPr>
          <a:xfrm>
            <a:off x="16961957" y="9569773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701657" y="2120734"/>
            <a:ext cx="4945502" cy="137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9000">
                <a:solidFill>
                  <a:srgbClr val="FFFFFF"/>
                </a:solidFill>
                <a:latin typeface="Anton"/>
              </a:rPr>
              <a:t>SOLUTION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825277" y="1481303"/>
            <a:ext cx="3045778" cy="8156741"/>
            <a:chOff x="0" y="0"/>
            <a:chExt cx="4061038" cy="1087565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37560" r="37560"/>
            <a:stretch>
              <a:fillRect/>
            </a:stretch>
          </p:blipFill>
          <p:spPr>
            <a:xfrm>
              <a:off x="0" y="0"/>
              <a:ext cx="4061038" cy="10875655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265041" y="4008890"/>
            <a:ext cx="873233" cy="880883"/>
            <a:chOff x="0" y="0"/>
            <a:chExt cx="251821" cy="2540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1821" cy="254028"/>
            </a:xfrm>
            <a:custGeom>
              <a:avLst/>
              <a:gdLst/>
              <a:ahLst/>
              <a:cxnLst/>
              <a:rect l="l" t="t" r="r" b="b"/>
              <a:pathLst>
                <a:path w="251821" h="254028">
                  <a:moveTo>
                    <a:pt x="0" y="0"/>
                  </a:moveTo>
                  <a:lnTo>
                    <a:pt x="251821" y="0"/>
                  </a:lnTo>
                  <a:lnTo>
                    <a:pt x="251821" y="254028"/>
                  </a:lnTo>
                  <a:lnTo>
                    <a:pt x="0" y="254028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251821" cy="320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TextBox 10"/>
          <p:cNvSpPr txBox="1"/>
          <p:nvPr/>
        </p:nvSpPr>
        <p:spPr>
          <a:xfrm>
            <a:off x="1482057" y="4310355"/>
            <a:ext cx="4165102" cy="33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2623">
                <a:solidFill>
                  <a:srgbClr val="FCFC04"/>
                </a:solidFill>
                <a:latin typeface="Anton"/>
              </a:rPr>
              <a:t>WEBSITE:</a:t>
            </a:r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>
            <a:off x="16460397" y="9666619"/>
            <a:ext cx="909098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06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5326838" y="9874565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14" name="AutoShape 14"/>
          <p:cNvSpPr/>
          <p:nvPr/>
        </p:nvSpPr>
        <p:spPr>
          <a:xfrm>
            <a:off x="-9965231" y="3509479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grpSp>
        <p:nvGrpSpPr>
          <p:cNvPr id="15" name="Group 15"/>
          <p:cNvGrpSpPr/>
          <p:nvPr/>
        </p:nvGrpSpPr>
        <p:grpSpPr>
          <a:xfrm>
            <a:off x="7859415" y="4008890"/>
            <a:ext cx="873233" cy="880883"/>
            <a:chOff x="0" y="0"/>
            <a:chExt cx="251821" cy="2540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1821" cy="254028"/>
            </a:xfrm>
            <a:custGeom>
              <a:avLst/>
              <a:gdLst/>
              <a:ahLst/>
              <a:cxnLst/>
              <a:rect l="l" t="t" r="r" b="b"/>
              <a:pathLst>
                <a:path w="251821" h="254028">
                  <a:moveTo>
                    <a:pt x="0" y="0"/>
                  </a:moveTo>
                  <a:lnTo>
                    <a:pt x="251821" y="0"/>
                  </a:lnTo>
                  <a:lnTo>
                    <a:pt x="251821" y="254028"/>
                  </a:lnTo>
                  <a:lnTo>
                    <a:pt x="0" y="254028"/>
                  </a:lnTo>
                  <a:close/>
                </a:path>
              </a:pathLst>
            </a:custGeom>
            <a:gradFill rotWithShape="1"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251821" cy="320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220906" y="4242366"/>
            <a:ext cx="4962638" cy="64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2623">
                <a:solidFill>
                  <a:srgbClr val="FCFC04"/>
                </a:solidFill>
                <a:latin typeface="Anton"/>
              </a:rPr>
              <a:t>CRM MANAGEMENT SYSTEM:</a:t>
            </a:r>
          </a:p>
          <a:p>
            <a:pPr algn="l">
              <a:lnSpc>
                <a:spcPts val="2518"/>
              </a:lnSpc>
            </a:pPr>
            <a:endParaRPr lang="en-US" sz="2623">
              <a:solidFill>
                <a:srgbClr val="FCFC04"/>
              </a:solidFill>
              <a:latin typeface="Anton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0" name="TextBox 20"/>
          <p:cNvSpPr txBox="1"/>
          <p:nvPr/>
        </p:nvSpPr>
        <p:spPr>
          <a:xfrm>
            <a:off x="701657" y="5318399"/>
            <a:ext cx="6395774" cy="3237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Effective communication platform to interact with members.</a:t>
            </a: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Primary marketing channel to attract new members.</a:t>
            </a: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Tool for providing excellent customer service.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968954" y="5337449"/>
            <a:ext cx="5681277" cy="2823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330" lvl="1" indent="-247165" algn="l">
              <a:lnSpc>
                <a:spcPts val="3205"/>
              </a:lnSpc>
              <a:spcBef>
                <a:spcPct val="0"/>
              </a:spcBef>
              <a:buFont typeface="Arial"/>
              <a:buChar char="•"/>
            </a:pPr>
            <a:r>
              <a:rPr lang="en-US" sz="2289">
                <a:solidFill>
                  <a:srgbClr val="FFFFFF"/>
                </a:solidFill>
                <a:latin typeface="Poppins"/>
              </a:rPr>
              <a:t>Automate repetitive tasks to save time and resources.</a:t>
            </a:r>
          </a:p>
          <a:p>
            <a:pPr marL="494330" lvl="1" indent="-247165" algn="l">
              <a:lnSpc>
                <a:spcPts val="3205"/>
              </a:lnSpc>
              <a:spcBef>
                <a:spcPct val="0"/>
              </a:spcBef>
              <a:buFont typeface="Arial"/>
              <a:buChar char="•"/>
            </a:pPr>
            <a:r>
              <a:rPr lang="en-US" sz="2289">
                <a:solidFill>
                  <a:srgbClr val="FFFFFF"/>
                </a:solidFill>
                <a:latin typeface="Poppins"/>
              </a:rPr>
              <a:t>Analyze member behavior data and preferences.</a:t>
            </a:r>
          </a:p>
          <a:p>
            <a:pPr marL="494330" lvl="1" indent="-247165" algn="l">
              <a:lnSpc>
                <a:spcPts val="3205"/>
              </a:lnSpc>
              <a:spcBef>
                <a:spcPct val="0"/>
              </a:spcBef>
              <a:buFont typeface="Arial"/>
              <a:buChar char="•"/>
            </a:pPr>
            <a:r>
              <a:rPr lang="en-US" sz="2289">
                <a:solidFill>
                  <a:srgbClr val="FFFFFF"/>
                </a:solidFill>
                <a:latin typeface="Poppins"/>
              </a:rPr>
              <a:t>Reduce operational costs and improve efficiency.</a:t>
            </a:r>
          </a:p>
          <a:p>
            <a:pPr algn="l">
              <a:lnSpc>
                <a:spcPts val="3205"/>
              </a:lnSpc>
              <a:spcBef>
                <a:spcPct val="0"/>
              </a:spcBef>
            </a:pPr>
            <a:endParaRPr lang="en-US" sz="2289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701657" y="2120734"/>
            <a:ext cx="4945502" cy="137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9000">
                <a:solidFill>
                  <a:srgbClr val="FFFFFF"/>
                </a:solidFill>
                <a:latin typeface="Anton"/>
              </a:rPr>
              <a:t>FEATURES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502851" y="1522401"/>
            <a:ext cx="8275834" cy="3955105"/>
            <a:chOff x="0" y="0"/>
            <a:chExt cx="11034445" cy="527347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4774" r="4774"/>
            <a:stretch>
              <a:fillRect/>
            </a:stretch>
          </p:blipFill>
          <p:spPr>
            <a:xfrm>
              <a:off x="0" y="0"/>
              <a:ext cx="11034445" cy="5273474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AutoShape 8"/>
          <p:cNvSpPr/>
          <p:nvPr/>
        </p:nvSpPr>
        <p:spPr>
          <a:xfrm>
            <a:off x="15736028" y="10002847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9" name="AutoShape 9"/>
          <p:cNvSpPr/>
          <p:nvPr/>
        </p:nvSpPr>
        <p:spPr>
          <a:xfrm>
            <a:off x="-9965231" y="3509479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>
            <a:off x="9502851" y="5928820"/>
            <a:ext cx="8275834" cy="3923231"/>
          </a:xfrm>
          <a:custGeom>
            <a:avLst/>
            <a:gdLst/>
            <a:ahLst/>
            <a:cxnLst/>
            <a:rect l="l" t="t" r="r" b="b"/>
            <a:pathLst>
              <a:path w="8275834" h="3923231">
                <a:moveTo>
                  <a:pt x="0" y="0"/>
                </a:moveTo>
                <a:lnTo>
                  <a:pt x="8275834" y="0"/>
                </a:lnTo>
                <a:lnTo>
                  <a:pt x="8275834" y="3923231"/>
                </a:lnTo>
                <a:lnTo>
                  <a:pt x="0" y="39232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172" b="-717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>
            <a:off x="16869587" y="9794901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1077" y="4029968"/>
            <a:ext cx="8832923" cy="555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 Increasing the club's visibility in search engine   results.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 Multi-language website and CRM, (Customer Relationship Management)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Website compliant with accessibility standards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Facebook comment system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Smart platform to handle   communications smoothly 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701657" y="2120734"/>
            <a:ext cx="4945502" cy="137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9000">
                <a:solidFill>
                  <a:srgbClr val="FFFFFF"/>
                </a:solidFill>
                <a:latin typeface="Anton"/>
              </a:rPr>
              <a:t>PRODUCT</a:t>
            </a: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AutoShape 6"/>
          <p:cNvSpPr/>
          <p:nvPr/>
        </p:nvSpPr>
        <p:spPr>
          <a:xfrm>
            <a:off x="9497331" y="8809266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7" name="AutoShape 7"/>
          <p:cNvSpPr/>
          <p:nvPr/>
        </p:nvSpPr>
        <p:spPr>
          <a:xfrm>
            <a:off x="-9965231" y="3509479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5340871" y="2130259"/>
            <a:ext cx="12398233" cy="6829836"/>
          </a:xfrm>
          <a:custGeom>
            <a:avLst/>
            <a:gdLst/>
            <a:ahLst/>
            <a:cxnLst/>
            <a:rect l="l" t="t" r="r" b="b"/>
            <a:pathLst>
              <a:path w="12398233" h="6829836">
                <a:moveTo>
                  <a:pt x="0" y="0"/>
                </a:moveTo>
                <a:lnTo>
                  <a:pt x="12398233" y="0"/>
                </a:lnTo>
                <a:lnTo>
                  <a:pt x="12398233" y="6829836"/>
                </a:lnTo>
                <a:lnTo>
                  <a:pt x="0" y="6829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73" r="-147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TextBox 10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30889" y="8601320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1657" y="4414354"/>
            <a:ext cx="4962638" cy="513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2"/>
              </a:lnSpc>
            </a:pPr>
            <a:r>
              <a:rPr lang="en-US" sz="4022">
                <a:solidFill>
                  <a:srgbClr val="FCFC04"/>
                </a:solidFill>
                <a:latin typeface="Anton"/>
              </a:rPr>
              <a:t>USE CASE DIAGRAM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5216643" y="9649261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6350202" y="9441315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701657" y="2120734"/>
            <a:ext cx="4945502" cy="137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9000">
                <a:solidFill>
                  <a:srgbClr val="FFFFFF"/>
                </a:solidFill>
                <a:latin typeface="Anton"/>
              </a:rPr>
              <a:t>PRODUCT</a:t>
            </a: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AutoShape 6"/>
          <p:cNvSpPr/>
          <p:nvPr/>
        </p:nvSpPr>
        <p:spPr>
          <a:xfrm>
            <a:off x="15216643" y="9708568"/>
            <a:ext cx="912746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7" name="AutoShape 7"/>
          <p:cNvSpPr/>
          <p:nvPr/>
        </p:nvSpPr>
        <p:spPr>
          <a:xfrm>
            <a:off x="-9965231" y="3509479"/>
            <a:ext cx="15970291" cy="0"/>
          </a:xfrm>
          <a:prstGeom prst="line">
            <a:avLst/>
          </a:prstGeom>
          <a:ln w="19050" cap="flat">
            <a:gradFill>
              <a:gsLst>
                <a:gs pos="0">
                  <a:srgbClr val="FCDD05">
                    <a:alpha val="100000"/>
                  </a:srgbClr>
                </a:gs>
                <a:gs pos="100000">
                  <a:srgbClr val="A8B20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5664295" y="1648557"/>
            <a:ext cx="12378230" cy="7162191"/>
          </a:xfrm>
          <a:custGeom>
            <a:avLst/>
            <a:gdLst/>
            <a:ahLst/>
            <a:cxnLst/>
            <a:rect l="l" t="t" r="r" b="b"/>
            <a:pathLst>
              <a:path w="12378230" h="7162191">
                <a:moveTo>
                  <a:pt x="0" y="0"/>
                </a:moveTo>
                <a:lnTo>
                  <a:pt x="12378230" y="0"/>
                </a:lnTo>
                <a:lnTo>
                  <a:pt x="12378230" y="7162192"/>
                </a:lnTo>
                <a:lnTo>
                  <a:pt x="0" y="71621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TextBox 10"/>
          <p:cNvSpPr txBox="1"/>
          <p:nvPr/>
        </p:nvSpPr>
        <p:spPr>
          <a:xfrm>
            <a:off x="1028700" y="1069522"/>
            <a:ext cx="3646819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>
                <a:solidFill>
                  <a:srgbClr val="FCFC04"/>
                </a:solidFill>
                <a:latin typeface="Anton Ultra-Bold"/>
              </a:rPr>
              <a:t>FITHUB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50202" y="9500622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1657" y="4414354"/>
            <a:ext cx="4962638" cy="513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2"/>
              </a:lnSpc>
            </a:pPr>
            <a:r>
              <a:rPr lang="en-US" sz="4022">
                <a:solidFill>
                  <a:srgbClr val="FCFC04"/>
                </a:solidFill>
                <a:latin typeface="Anton"/>
              </a:rPr>
              <a:t>CLASS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</Words>
  <Application>Microsoft Office PowerPoint</Application>
  <PresentationFormat>Custom</PresentationFormat>
  <Paragraphs>97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Anton</vt:lpstr>
      <vt:lpstr>Anton Ultra-Bold</vt:lpstr>
      <vt:lpstr>Courier PS</vt:lpstr>
      <vt:lpstr>Arial</vt:lpstr>
      <vt:lpstr>Calibri</vt:lpstr>
      <vt:lpstr>Alef Bold</vt:lpstr>
      <vt:lpstr>Poppins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 club management Ahmed Mahamidd</dc:title>
  <cp:lastModifiedBy>אחמד מחאמיד</cp:lastModifiedBy>
  <cp:revision>2</cp:revision>
  <dcterms:created xsi:type="dcterms:W3CDTF">2006-08-16T00:00:00Z</dcterms:created>
  <dcterms:modified xsi:type="dcterms:W3CDTF">2024-06-02T20:12:34Z</dcterms:modified>
  <dc:identifier>DAGGERwaPww</dc:identifier>
</cp:coreProperties>
</file>